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457" r:id="rId1"/>
  </p:sldMasterIdLst>
  <p:notesMasterIdLst>
    <p:notesMasterId r:id="rId13"/>
  </p:notesMasterIdLst>
  <p:handoutMasterIdLst>
    <p:handoutMasterId r:id="rId14"/>
  </p:handoutMasterIdLst>
  <p:sldIdLst>
    <p:sldId id="257" r:id="rId2"/>
    <p:sldId id="258" r:id="rId3"/>
    <p:sldId id="359" r:id="rId4"/>
    <p:sldId id="360" r:id="rId5"/>
    <p:sldId id="350" r:id="rId6"/>
    <p:sldId id="351" r:id="rId7"/>
    <p:sldId id="364" r:id="rId8"/>
    <p:sldId id="368" r:id="rId9"/>
    <p:sldId id="355" r:id="rId10"/>
    <p:sldId id="358" r:id="rId11"/>
    <p:sldId id="369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Content" id="{57F127F5-0990-40EA-993E-F93B29045958}">
          <p14:sldIdLst>
            <p14:sldId id="257"/>
            <p14:sldId id="258"/>
            <p14:sldId id="359"/>
            <p14:sldId id="360"/>
            <p14:sldId id="350"/>
            <p14:sldId id="351"/>
            <p14:sldId id="364"/>
            <p14:sldId id="368"/>
            <p14:sldId id="355"/>
            <p14:sldId id="358"/>
            <p14:sldId id="369"/>
          </p14:sldIdLst>
        </p14:section>
        <p14:section name="Appendix: Image Descriptions for Unsighted Students" id="{238F52D0-16E1-4A24-9110-15107B71C9C2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5F9A"/>
    <a:srgbClr val="0000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7674" autoAdjust="0"/>
    <p:restoredTop sz="77704" autoAdjust="0"/>
  </p:normalViewPr>
  <p:slideViewPr>
    <p:cSldViewPr>
      <p:cViewPr>
        <p:scale>
          <a:sx n="60" d="100"/>
          <a:sy n="60" d="100"/>
        </p:scale>
        <p:origin x="-14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5" d="100"/>
        <a:sy n="4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AFFDB8-4602-BB4B-AA57-B839EE38EF18}" type="doc">
      <dgm:prSet loTypeId="urn:microsoft.com/office/officeart/2005/8/layout/balance1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3F63EAF-5372-7D42-9A66-92AECAA835B4}">
      <dgm:prSet phldrT="[Text]" custT="1"/>
      <dgm:spPr>
        <a:solidFill>
          <a:schemeClr val="accent2"/>
        </a:solidFill>
      </dgm:spPr>
      <dgm:t>
        <a:bodyPr/>
        <a:lstStyle/>
        <a:p>
          <a:endParaRPr lang="en-US" sz="2400" dirty="0"/>
        </a:p>
      </dgm:t>
    </dgm:pt>
    <dgm:pt modelId="{79876CFC-BD6B-4D45-AC26-F3B863A06B4D}" type="parTrans" cxnId="{E456B2C5-36FE-934A-9590-921688F006CC}">
      <dgm:prSet/>
      <dgm:spPr/>
      <dgm:t>
        <a:bodyPr/>
        <a:lstStyle/>
        <a:p>
          <a:endParaRPr lang="en-US"/>
        </a:p>
      </dgm:t>
    </dgm:pt>
    <dgm:pt modelId="{66788C07-F08B-6A47-8E0E-96920F289610}" type="sibTrans" cxnId="{E456B2C5-36FE-934A-9590-921688F006CC}">
      <dgm:prSet/>
      <dgm:spPr/>
      <dgm:t>
        <a:bodyPr/>
        <a:lstStyle/>
        <a:p>
          <a:endParaRPr lang="en-US"/>
        </a:p>
      </dgm:t>
    </dgm:pt>
    <dgm:pt modelId="{F0688C2D-F09E-F746-87B0-35939064E668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en-US" sz="2400" dirty="0"/>
        </a:p>
      </dgm:t>
    </dgm:pt>
    <dgm:pt modelId="{18C585EC-CEC3-1A40-A111-CCD7C7063D8B}" type="parTrans" cxnId="{B9F52719-83B3-7045-B966-8B5D08B1E847}">
      <dgm:prSet/>
      <dgm:spPr/>
      <dgm:t>
        <a:bodyPr/>
        <a:lstStyle/>
        <a:p>
          <a:endParaRPr lang="en-US"/>
        </a:p>
      </dgm:t>
    </dgm:pt>
    <dgm:pt modelId="{657D17E0-A1F5-7346-9E71-D7A439FA27D0}" type="sibTrans" cxnId="{B9F52719-83B3-7045-B966-8B5D08B1E847}">
      <dgm:prSet/>
      <dgm:spPr/>
      <dgm:t>
        <a:bodyPr/>
        <a:lstStyle/>
        <a:p>
          <a:endParaRPr lang="en-US"/>
        </a:p>
      </dgm:t>
    </dgm:pt>
    <dgm:pt modelId="{EEAC3E3E-17F5-A849-90FD-FFA0D6407C1E}" type="pres">
      <dgm:prSet presAssocID="{C9AFFDB8-4602-BB4B-AA57-B839EE38EF18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A3F13F-8316-124F-AF69-CAA3AED3CF47}" type="pres">
      <dgm:prSet presAssocID="{C9AFFDB8-4602-BB4B-AA57-B839EE38EF18}" presName="dummyMaxCanvas" presStyleCnt="0"/>
      <dgm:spPr/>
    </dgm:pt>
    <dgm:pt modelId="{E91D14D9-2F8B-844B-AEF2-C31565D39A3E}" type="pres">
      <dgm:prSet presAssocID="{C9AFFDB8-4602-BB4B-AA57-B839EE38EF18}" presName="parentComposite" presStyleCnt="0"/>
      <dgm:spPr/>
    </dgm:pt>
    <dgm:pt modelId="{2B7CB8F3-6139-F14F-A49F-C307F7BFFCD2}" type="pres">
      <dgm:prSet presAssocID="{C9AFFDB8-4602-BB4B-AA57-B839EE38EF18}" presName="parent1" presStyleLbl="alignAccFollowNode1" presStyleIdx="0" presStyleCnt="4" custAng="550865" custScaleX="122676" custLinFactY="100000" custLinFactNeighborX="3276" custLinFactNeighborY="169379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6CF4115A-AE74-B14A-BB71-66811705C467}" type="pres">
      <dgm:prSet presAssocID="{C9AFFDB8-4602-BB4B-AA57-B839EE38EF18}" presName="parent2" presStyleLbl="alignAccFollowNode1" presStyleIdx="1" presStyleCnt="4" custAng="616188" custScaleX="89115" custLinFactY="120483" custLinFactNeighborX="11494" custLinFactNeighborY="200000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0C3B8F37-9C94-4D44-9A24-5388D9F2ECC1}" type="pres">
      <dgm:prSet presAssocID="{C9AFFDB8-4602-BB4B-AA57-B839EE38EF18}" presName="childrenComposite" presStyleCnt="0"/>
      <dgm:spPr/>
    </dgm:pt>
    <dgm:pt modelId="{55CB1ED5-920D-154D-8D27-F98EEC9D5733}" type="pres">
      <dgm:prSet presAssocID="{C9AFFDB8-4602-BB4B-AA57-B839EE38EF18}" presName="dummyMaxCanvas_ChildArea" presStyleCnt="0"/>
      <dgm:spPr/>
    </dgm:pt>
    <dgm:pt modelId="{190D15D8-DD41-674F-8E03-F483CEF3A0D1}" type="pres">
      <dgm:prSet presAssocID="{C9AFFDB8-4602-BB4B-AA57-B839EE38EF18}" presName="fulcrum" presStyleLbl="alignAccFollowNode1" presStyleIdx="2" presStyleCnt="4"/>
      <dgm:spPr>
        <a:solidFill>
          <a:srgbClr val="800000"/>
        </a:solidFill>
      </dgm:spPr>
    </dgm:pt>
    <dgm:pt modelId="{D09AD500-87AD-3C44-B354-52A7A672837C}" type="pres">
      <dgm:prSet presAssocID="{C9AFFDB8-4602-BB4B-AA57-B839EE38EF18}" presName="balance_00" presStyleLbl="alignAccFollowNode1" presStyleIdx="3" presStyleCnt="4" custAng="612926">
        <dgm:presLayoutVars>
          <dgm:bulletEnabled val="1"/>
        </dgm:presLayoutVars>
      </dgm:prSet>
      <dgm:spPr/>
    </dgm:pt>
  </dgm:ptLst>
  <dgm:cxnLst>
    <dgm:cxn modelId="{4CE6E58B-4472-4A94-BDBB-CB6BD15125A3}" type="presOf" srcId="{C9AFFDB8-4602-BB4B-AA57-B839EE38EF18}" destId="{EEAC3E3E-17F5-A849-90FD-FFA0D6407C1E}" srcOrd="0" destOrd="0" presId="urn:microsoft.com/office/officeart/2005/8/layout/balance1"/>
    <dgm:cxn modelId="{F390DD69-FC08-4DA3-B183-7365FC0D9FA1}" type="presOf" srcId="{F0688C2D-F09E-F746-87B0-35939064E668}" destId="{6CF4115A-AE74-B14A-BB71-66811705C467}" srcOrd="0" destOrd="0" presId="urn:microsoft.com/office/officeart/2005/8/layout/balance1"/>
    <dgm:cxn modelId="{E456B2C5-36FE-934A-9590-921688F006CC}" srcId="{C9AFFDB8-4602-BB4B-AA57-B839EE38EF18}" destId="{F3F63EAF-5372-7D42-9A66-92AECAA835B4}" srcOrd="0" destOrd="0" parTransId="{79876CFC-BD6B-4D45-AC26-F3B863A06B4D}" sibTransId="{66788C07-F08B-6A47-8E0E-96920F289610}"/>
    <dgm:cxn modelId="{474F1648-DA6E-444E-A56A-FECFF19F8581}" type="presOf" srcId="{F3F63EAF-5372-7D42-9A66-92AECAA835B4}" destId="{2B7CB8F3-6139-F14F-A49F-C307F7BFFCD2}" srcOrd="0" destOrd="0" presId="urn:microsoft.com/office/officeart/2005/8/layout/balance1"/>
    <dgm:cxn modelId="{B9F52719-83B3-7045-B966-8B5D08B1E847}" srcId="{C9AFFDB8-4602-BB4B-AA57-B839EE38EF18}" destId="{F0688C2D-F09E-F746-87B0-35939064E668}" srcOrd="1" destOrd="0" parTransId="{18C585EC-CEC3-1A40-A111-CCD7C7063D8B}" sibTransId="{657D17E0-A1F5-7346-9E71-D7A439FA27D0}"/>
    <dgm:cxn modelId="{B08051BB-6C12-49CB-B54E-9711D9228A9D}" type="presParOf" srcId="{EEAC3E3E-17F5-A849-90FD-FFA0D6407C1E}" destId="{DFA3F13F-8316-124F-AF69-CAA3AED3CF47}" srcOrd="0" destOrd="0" presId="urn:microsoft.com/office/officeart/2005/8/layout/balance1"/>
    <dgm:cxn modelId="{2D44C331-3555-4A52-BCF0-9716024A9DD8}" type="presParOf" srcId="{EEAC3E3E-17F5-A849-90FD-FFA0D6407C1E}" destId="{E91D14D9-2F8B-844B-AEF2-C31565D39A3E}" srcOrd="1" destOrd="0" presId="urn:microsoft.com/office/officeart/2005/8/layout/balance1"/>
    <dgm:cxn modelId="{889C4112-5FA5-4D97-953F-E02326F4DAB5}" type="presParOf" srcId="{E91D14D9-2F8B-844B-AEF2-C31565D39A3E}" destId="{2B7CB8F3-6139-F14F-A49F-C307F7BFFCD2}" srcOrd="0" destOrd="0" presId="urn:microsoft.com/office/officeart/2005/8/layout/balance1"/>
    <dgm:cxn modelId="{A7300F59-1EEA-4CFB-8235-0F5DE1436A0A}" type="presParOf" srcId="{E91D14D9-2F8B-844B-AEF2-C31565D39A3E}" destId="{6CF4115A-AE74-B14A-BB71-66811705C467}" srcOrd="1" destOrd="0" presId="urn:microsoft.com/office/officeart/2005/8/layout/balance1"/>
    <dgm:cxn modelId="{CC1B554F-CEE4-4701-A4CC-E6004B16BB1F}" type="presParOf" srcId="{EEAC3E3E-17F5-A849-90FD-FFA0D6407C1E}" destId="{0C3B8F37-9C94-4D44-9A24-5388D9F2ECC1}" srcOrd="2" destOrd="0" presId="urn:microsoft.com/office/officeart/2005/8/layout/balance1"/>
    <dgm:cxn modelId="{93817AED-9002-476D-B8F9-408EDDB7C2F1}" type="presParOf" srcId="{0C3B8F37-9C94-4D44-9A24-5388D9F2ECC1}" destId="{55CB1ED5-920D-154D-8D27-F98EEC9D5733}" srcOrd="0" destOrd="0" presId="urn:microsoft.com/office/officeart/2005/8/layout/balance1"/>
    <dgm:cxn modelId="{A86C0DB8-DDE3-40CF-B6A9-3A09FF9C60AB}" type="presParOf" srcId="{0C3B8F37-9C94-4D44-9A24-5388D9F2ECC1}" destId="{190D15D8-DD41-674F-8E03-F483CEF3A0D1}" srcOrd="1" destOrd="0" presId="urn:microsoft.com/office/officeart/2005/8/layout/balance1"/>
    <dgm:cxn modelId="{346E1DEE-E7A7-4F37-B940-227EA3298F71}" type="presParOf" srcId="{0C3B8F37-9C94-4D44-9A24-5388D9F2ECC1}" destId="{D09AD500-87AD-3C44-B354-52A7A672837C}" srcOrd="2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C3A7BA14-DE97-46BB-96D5-EE4631F25F7B}" type="datetime1">
              <a:rPr lang="en-US" altLang="en-US"/>
              <a:pPr>
                <a:defRPr/>
              </a:pPr>
              <a:t>4/22/2020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18F61D0B-D495-42B3-918F-3A7A98F2F3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12653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917AA9B6-AA7C-4F92-A64B-104453C543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827462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Seeking a collaborative partnership</a:t>
            </a:r>
          </a:p>
          <a:p>
            <a:pPr lvl="1" eaLnBrk="1" hangingPunct="1">
              <a:spcBef>
                <a:spcPct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Government cooperates with business for mutually beneficial goals.</a:t>
            </a:r>
          </a:p>
          <a:p>
            <a:pPr lvl="1" eaLnBrk="1" hangingPunct="1">
              <a:spcBef>
                <a:spcPct val="0"/>
              </a:spcBef>
              <a:spcAft>
                <a:spcPts val="2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Influenced by nation</a:t>
            </a:r>
            <a:r>
              <a:rPr lang="ja-JP" altLang="en-US" dirty="0" smtClean="0"/>
              <a:t>’</a:t>
            </a:r>
            <a:r>
              <a:rPr lang="en-US" altLang="ja-JP" dirty="0" smtClean="0"/>
              <a:t>s values and customs.</a:t>
            </a:r>
            <a:endParaRPr lang="en-US" altLang="en-US" dirty="0" smtClean="0"/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Working in opposition to government</a:t>
            </a:r>
          </a:p>
          <a:p>
            <a:pPr lvl="1" eaLnBrk="1" hangingPunct="1">
              <a:spcBef>
                <a:spcPct val="0"/>
              </a:spcBef>
              <a:spcAft>
                <a:spcPts val="21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Government</a:t>
            </a:r>
            <a:r>
              <a:rPr lang="ja-JP" altLang="en-US" dirty="0" smtClean="0"/>
              <a:t>’</a:t>
            </a:r>
            <a:r>
              <a:rPr lang="en-US" altLang="ja-JP" dirty="0" smtClean="0"/>
              <a:t>s goals and business</a:t>
            </a:r>
            <a:r>
              <a:rPr lang="ja-JP" altLang="en-US" dirty="0" smtClean="0"/>
              <a:t>’</a:t>
            </a:r>
            <a:r>
              <a:rPr lang="en-US" altLang="ja-JP" dirty="0" smtClean="0"/>
              <a:t>s objectives are in conflict and results in an adversarial relationship.</a:t>
            </a:r>
            <a:endParaRPr lang="en-US" altLang="en-US" dirty="0" smtClean="0"/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Legitimacy issues</a:t>
            </a:r>
          </a:p>
          <a:p>
            <a:pPr lvl="1" eaLnBrk="1" hangingPunct="1">
              <a:spcBef>
                <a:spcPct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Companies operating globally may find governments whose legitimacy or right to be in power is questioned.</a:t>
            </a: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Public policy: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A plan of action undertaken by government officials to achieve some broad purpose affecting a substantial segment of a nation’</a:t>
            </a:r>
            <a:r>
              <a:rPr lang="en-US" altLang="ja-JP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 citizens.</a:t>
            </a:r>
          </a:p>
          <a:p>
            <a:pPr lvl="1" eaLnBrk="1" hangingPunct="1">
              <a:spcBef>
                <a:spcPct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Public policy sets the </a:t>
            </a:r>
            <a:r>
              <a:rPr lang="en-US" altLang="en-US" i="1" dirty="0" smtClean="0"/>
              <a:t>goals, plans, and actions </a:t>
            </a:r>
            <a:r>
              <a:rPr lang="en-US" altLang="en-US" dirty="0" smtClean="0"/>
              <a:t>that each national government follows in achieving its purposes.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AA9B6-AA7C-4F92-A64B-104453C543B2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6780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altLang="en-US" b="1" dirty="0" smtClean="0">
                <a:ea typeface="MS PGothic" charset="-128"/>
              </a:rPr>
              <a:t>Public policy inputs</a:t>
            </a:r>
            <a:r>
              <a:rPr lang="en-US" altLang="en-US" dirty="0" smtClean="0">
                <a:ea typeface="MS PGothic" charset="-128"/>
              </a:rPr>
              <a:t>: external pressures that shape a government’s policy decisions and strategies to address problems. 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altLang="en-US" b="1" dirty="0" smtClean="0">
                <a:ea typeface="MS PGothic" charset="-128"/>
              </a:rPr>
              <a:t>Public policy goals</a:t>
            </a:r>
            <a:r>
              <a:rPr lang="en-US" altLang="en-US" dirty="0" smtClean="0">
                <a:ea typeface="MS PGothic" charset="-128"/>
              </a:rPr>
              <a:t>: can be broad and high-minded or narrow and self-serving.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altLang="en-US" b="1" dirty="0" smtClean="0">
                <a:ea typeface="MS PGothic" charset="-128"/>
              </a:rPr>
              <a:t>Public policy tools</a:t>
            </a:r>
            <a:r>
              <a:rPr lang="en-US" altLang="en-US" dirty="0" smtClean="0">
                <a:ea typeface="MS PGothic" charset="-128"/>
              </a:rPr>
              <a:t>: incentives and penalties that government uses to achieve policy goals.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altLang="en-US" b="1" dirty="0" smtClean="0">
                <a:ea typeface="MS PGothic" charset="-128"/>
              </a:rPr>
              <a:t>Public policy effects</a:t>
            </a:r>
            <a:r>
              <a:rPr lang="en-US" altLang="en-US" dirty="0" smtClean="0">
                <a:ea typeface="MS PGothic" charset="-128"/>
              </a:rPr>
              <a:t>: the outcomes arising from government regulation.</a:t>
            </a:r>
          </a:p>
          <a:p>
            <a:endParaRPr lang="en-US" altLang="en-US" dirty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56588DE-AFFE-42A6-850B-5765388EC3AB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9900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altLang="en-US" b="1" dirty="0" smtClean="0">
                <a:ea typeface="MS PGothic" charset="-128"/>
              </a:rPr>
              <a:t>Economic policies</a:t>
            </a:r>
          </a:p>
          <a:p>
            <a:pPr marL="457200"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1200" b="1" dirty="0" smtClean="0">
                <a:ea typeface="MS PGothic" charset="-128"/>
              </a:rPr>
              <a:t>Fiscal policy</a:t>
            </a:r>
            <a:r>
              <a:rPr lang="en-US" altLang="en-US" sz="1200" dirty="0" smtClean="0">
                <a:ea typeface="MS PGothic" charset="-128"/>
              </a:rPr>
              <a:t>: patterns of government collecting and spending funds to stimulate or support the economy. </a:t>
            </a:r>
          </a:p>
          <a:p>
            <a:pPr marL="457200"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1200" b="1" dirty="0" smtClean="0">
                <a:ea typeface="MS PGothic" charset="-128"/>
              </a:rPr>
              <a:t>Monetary policy</a:t>
            </a:r>
            <a:r>
              <a:rPr lang="en-US" altLang="en-US" sz="1200" dirty="0" smtClean="0">
                <a:ea typeface="MS PGothic" charset="-128"/>
              </a:rPr>
              <a:t>: policies that affect the supply, demand, and value of a nation’s currency. </a:t>
            </a:r>
          </a:p>
          <a:p>
            <a:pPr marL="457200" lvl="0"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en-US" altLang="en-US" sz="1200" dirty="0" smtClean="0">
              <a:ea typeface="MS PGothic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altLang="en-US" b="1" dirty="0" smtClean="0">
                <a:ea typeface="MS PGothic" charset="-128"/>
              </a:rPr>
              <a:t>Other types of economic policies:</a:t>
            </a:r>
          </a:p>
          <a:p>
            <a:pPr marL="746125" lvl="1" indent="-342900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b="1" dirty="0" smtClean="0">
                <a:ea typeface="MS PGothic" charset="-128"/>
              </a:rPr>
              <a:t>Taxation policy</a:t>
            </a:r>
            <a:r>
              <a:rPr lang="en-US" altLang="en-US" dirty="0" smtClean="0">
                <a:ea typeface="MS PGothic" charset="-128"/>
              </a:rPr>
              <a:t>: </a:t>
            </a:r>
            <a:r>
              <a:rPr lang="en-US" altLang="en-US" sz="2000" dirty="0" smtClean="0">
                <a:ea typeface="MS PGothic" charset="-128"/>
              </a:rPr>
              <a:t>Raising or lowering taxes on business or individuals.</a:t>
            </a:r>
          </a:p>
          <a:p>
            <a:pPr marL="746125" lvl="1" indent="-342900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b="1" dirty="0" smtClean="0">
                <a:ea typeface="MS PGothic" charset="-128"/>
              </a:rPr>
              <a:t>Industrial policy</a:t>
            </a:r>
            <a:r>
              <a:rPr lang="en-US" altLang="en-US" dirty="0" smtClean="0">
                <a:ea typeface="MS PGothic" charset="-128"/>
              </a:rPr>
              <a:t>: </a:t>
            </a:r>
            <a:r>
              <a:rPr lang="en-US" altLang="en-US" sz="2000" dirty="0" smtClean="0">
                <a:ea typeface="MS PGothic" charset="-128"/>
              </a:rPr>
              <a:t>Directing economic resources toward the development of specific industries.</a:t>
            </a:r>
          </a:p>
          <a:p>
            <a:pPr marL="746125" lvl="1" indent="-342900" eaLnBrk="1" hangingPunct="1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b="1" dirty="0" smtClean="0">
                <a:ea typeface="MS PGothic" charset="-128"/>
              </a:rPr>
              <a:t>Trade policy</a:t>
            </a:r>
            <a:r>
              <a:rPr lang="en-US" altLang="en-US" dirty="0" smtClean="0">
                <a:ea typeface="MS PGothic" charset="-128"/>
              </a:rPr>
              <a:t>: </a:t>
            </a:r>
            <a:r>
              <a:rPr lang="en-US" altLang="en-US" sz="2000" dirty="0" smtClean="0">
                <a:ea typeface="MS PGothic" charset="-128"/>
              </a:rPr>
              <a:t>Encouraging or discouraging trade with other countries.</a:t>
            </a: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Social assistance policies</a:t>
            </a:r>
          </a:p>
          <a:p>
            <a:pPr marL="800100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Policies that concern social services for citizens.</a:t>
            </a:r>
          </a:p>
          <a:p>
            <a:pPr marL="457200" lvl="1" indent="0" eaLnBrk="1" hangingPunct="1">
              <a:buClr>
                <a:schemeClr val="accent1"/>
              </a:buClr>
              <a:buNone/>
            </a:pPr>
            <a:r>
              <a:rPr lang="en-US" alt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altLang="en-US" dirty="0" smtClean="0">
                <a:sym typeface="Wingdings" panose="05000000000000000000" pitchFamily="2" charset="2"/>
              </a:rPr>
              <a:t> Example:</a:t>
            </a:r>
            <a:r>
              <a:rPr lang="en-US" altLang="en-US" dirty="0" smtClean="0"/>
              <a:t> health care and education</a:t>
            </a:r>
            <a:endParaRPr lang="en-US" altLang="en-US" sz="2000" i="1" dirty="0" smtClean="0">
              <a:ea typeface="MS PGothic" charset="-128"/>
            </a:endParaRPr>
          </a:p>
          <a:p>
            <a:pPr marL="457200" lvl="0"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en-US" altLang="en-US" sz="1200" dirty="0" smtClean="0">
              <a:ea typeface="MS PGothic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AA9B6-AA7C-4F92-A64B-104453C543B2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8826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Aft>
                <a:spcPts val="1200"/>
              </a:spcAft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Regulation</a:t>
            </a:r>
          </a:p>
          <a:p>
            <a:pPr lvl="1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The action of government to establish rules of conduct for citizens and organizations. </a:t>
            </a:r>
          </a:p>
          <a:p>
            <a:pPr lvl="1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It is a primary way of accomplishing public policy.</a:t>
            </a: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Reasons for regulation</a:t>
            </a:r>
          </a:p>
          <a:p>
            <a:pPr lvl="1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b="1" dirty="0" smtClean="0"/>
              <a:t>Market failure</a:t>
            </a:r>
            <a:r>
              <a:rPr lang="en-US" altLang="en-US" dirty="0" smtClean="0"/>
              <a:t>: marketplace fails to adjust prices for the true costs of a firm’s behavior. </a:t>
            </a:r>
          </a:p>
          <a:p>
            <a:pPr marL="502920" lvl="1" indent="0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</a:pPr>
            <a:r>
              <a:rPr lang="en-US" alt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altLang="en-US" dirty="0" smtClean="0">
                <a:sym typeface="Wingdings" panose="05000000000000000000" pitchFamily="2" charset="2"/>
              </a:rPr>
              <a:t> Example: EU standards for food contamination.</a:t>
            </a:r>
            <a:endParaRPr lang="en-US" altLang="en-US" dirty="0" smtClean="0"/>
          </a:p>
          <a:p>
            <a:pPr lvl="1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b="1" dirty="0" smtClean="0"/>
              <a:t>Negative externalities</a:t>
            </a:r>
            <a:r>
              <a:rPr lang="en-US" altLang="en-US" dirty="0" smtClean="0"/>
              <a:t>: the manufacture or distribution of a product gives rise to unplanned or unintended costs (spillover effects). </a:t>
            </a:r>
          </a:p>
          <a:p>
            <a:pPr lvl="1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b="1" dirty="0" smtClean="0"/>
              <a:t>Natural monopolies</a:t>
            </a:r>
            <a:r>
              <a:rPr lang="en-US" altLang="en-US" dirty="0" smtClean="0"/>
              <a:t>: without competition, firms could raise prices as much as they want.</a:t>
            </a:r>
          </a:p>
          <a:p>
            <a:pPr marL="502920" lvl="2" indent="0"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altLang="en-US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altLang="en-US" sz="2000" dirty="0" smtClean="0">
                <a:sym typeface="Wingdings" panose="05000000000000000000" pitchFamily="2" charset="2"/>
              </a:rPr>
              <a:t> Example: electric utility services.</a:t>
            </a:r>
            <a:endParaRPr lang="en-US" altLang="en-US" sz="2000" dirty="0" smtClean="0"/>
          </a:p>
          <a:p>
            <a:pPr lvl="1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b="1" dirty="0" smtClean="0"/>
              <a:t>Ethical arguments</a:t>
            </a:r>
            <a:r>
              <a:rPr lang="en-US" altLang="en-US" dirty="0" smtClean="0"/>
              <a:t>: consequences, fairness issues.</a:t>
            </a:r>
          </a:p>
          <a:p>
            <a:pPr marL="502920" lvl="1" indent="0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</a:pPr>
            <a:r>
              <a:rPr lang="en-US" alt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altLang="en-US" dirty="0" smtClean="0">
                <a:sym typeface="Wingdings" panose="05000000000000000000" pitchFamily="2" charset="2"/>
              </a:rPr>
              <a:t> Example: the recent UK Modern Slavery Act</a:t>
            </a:r>
            <a:endParaRPr lang="en-US" altLang="en-US" i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AA9B6-AA7C-4F92-A64B-104453C543B2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60392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Economic regulations</a:t>
            </a:r>
            <a:r>
              <a:rPr lang="en-US" altLang="en-US" b="1" baseline="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 . </a:t>
            </a:r>
            <a:r>
              <a:rPr lang="en-US" altLang="en-US" dirty="0" smtClean="0"/>
              <a:t>Aim to modify the normal operation of the free market and the forces of supply and demand; the oldest form of regulation. </a:t>
            </a:r>
            <a:r>
              <a:rPr lang="en-US" altLang="en-US" i="1" baseline="0" dirty="0" smtClean="0"/>
              <a:t>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Includes regulations that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Control prices or wages.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Allocate public resources.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Establish service territories.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Set the number of participants.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Ration resources.</a:t>
            </a:r>
          </a:p>
          <a:p>
            <a:pPr lvl="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b="1" dirty="0" smtClean="0">
                <a:ea typeface="MS PGothic" charset="-128"/>
              </a:rPr>
              <a:t>Antitrust -</a:t>
            </a:r>
            <a:r>
              <a:rPr lang="en-US" altLang="en-US" b="1" baseline="0" dirty="0" smtClean="0">
                <a:ea typeface="MS PGothic" charset="-128"/>
              </a:rPr>
              <a:t> </a:t>
            </a:r>
            <a:r>
              <a:rPr lang="en-US" altLang="en-US" b="1" dirty="0" smtClean="0">
                <a:ea typeface="MS PGothic" charset="-128"/>
              </a:rPr>
              <a:t>A Special Kind of Economic Regulation</a:t>
            </a:r>
          </a:p>
          <a:p>
            <a:pPr marL="0" indent="0" eaLnBrk="1" hangingPunct="1">
              <a:buNone/>
            </a:pPr>
            <a:r>
              <a:rPr lang="en-US" altLang="en-US" b="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Antitrust laws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prohibit unfair, anticompetitive practices by business.</a:t>
            </a:r>
            <a:endParaRPr lang="en-US" altLang="en-US" i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altLang="en-US" sz="2000" dirty="0" smtClean="0">
                <a:sym typeface="Wingdings" panose="05000000000000000000" pitchFamily="2" charset="2"/>
              </a:rPr>
              <a:t> Example: The AT&amp;T – Time Warner Merger of 2018.</a:t>
            </a:r>
            <a:endParaRPr lang="en-US" altLang="en-US" sz="20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Predatory pricing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The practice of selling below cost to drive rivals out of business. 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Two main antitrust enforcement agencies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Antitrust Division of the U.S. Department of Justice.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Federal Trade Commission.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ea typeface="MS PGothic" charset="-128"/>
              </a:rPr>
              <a:t> </a:t>
            </a: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Social regulations</a:t>
            </a:r>
          </a:p>
          <a:p>
            <a:pPr lvl="1" eaLnBrk="1" hangingPunct="1">
              <a:spcAft>
                <a:spcPts val="34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Aimed at such important social goals as protecting consumers and the environment and providing workers with safe and healthy working conditions.</a:t>
            </a:r>
            <a:endParaRPr lang="en-US" altLang="en-US" sz="24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Includes regulations which apply to all businesses: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Equal employment opportunity.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Protection of pension benefits.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Health care for all citizens.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Pollution control.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Safety and health concerns.</a:t>
            </a:r>
          </a:p>
          <a:p>
            <a:pPr lvl="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AA9B6-AA7C-4F92-A64B-104453C543B2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3107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AA9B6-AA7C-4F92-A64B-104453C543B2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23641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Government hopes that the benefits arising from regulation outweigh the 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costs. </a:t>
            </a:r>
          </a:p>
          <a:p>
            <a:pPr marL="0" indent="0" eaLnBrk="1" hangingPunct="1"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The Costs and Benefits of Regulation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i="1" dirty="0" smtClean="0"/>
              <a:t>Cost-benefit analysis </a:t>
            </a:r>
            <a:r>
              <a:rPr lang="en-US" altLang="en-US" dirty="0" smtClean="0"/>
              <a:t>helps the public understand what is at stake when new regulation is sought.</a:t>
            </a:r>
          </a:p>
          <a:p>
            <a:pPr marL="0" indent="0" eaLnBrk="1" hangingPunct="1"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Continuous Regulatory Reform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b="1" dirty="0" smtClean="0"/>
              <a:t>Deregulation</a:t>
            </a:r>
            <a:r>
              <a:rPr lang="en-US" altLang="en-US" dirty="0" smtClean="0"/>
              <a:t>:  the removal or scaling down regulatory activities of government. </a:t>
            </a:r>
          </a:p>
          <a:p>
            <a:pPr lvl="1" eaLnBrk="1" hangingPunct="1">
              <a:spcAft>
                <a:spcPts val="5200"/>
              </a:spcAft>
              <a:buClr>
                <a:srgbClr val="FF0000"/>
              </a:buClr>
              <a:buFont typeface="Wingdings" panose="05000000000000000000" pitchFamily="2" charset="2"/>
              <a:buChar char="à"/>
            </a:pPr>
            <a:r>
              <a:rPr lang="en-US" altLang="en-US" dirty="0" smtClean="0">
                <a:sym typeface="Wingdings" panose="05000000000000000000" pitchFamily="2" charset="2"/>
              </a:rPr>
              <a:t>Example:  </a:t>
            </a:r>
            <a:r>
              <a:rPr lang="en-US" altLang="en-US" dirty="0" smtClean="0"/>
              <a:t>Deregulation in the United States, starting in 2017.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b="1" dirty="0" smtClean="0"/>
              <a:t>Reregulation</a:t>
            </a:r>
            <a:r>
              <a:rPr lang="en-US" altLang="en-US" dirty="0" smtClean="0"/>
              <a:t>:  the expansion of government regulation.</a:t>
            </a:r>
          </a:p>
          <a:p>
            <a:pPr lvl="1" eaLnBrk="1" hangingPunct="1">
              <a:buClr>
                <a:srgbClr val="FF0000"/>
              </a:buClr>
              <a:buFont typeface="Wingdings" panose="05000000000000000000" pitchFamily="2" charset="2"/>
              <a:buChar char="à"/>
            </a:pPr>
            <a:r>
              <a:rPr lang="en-US" altLang="en-US" dirty="0" smtClean="0">
                <a:sym typeface="Wingdings" panose="05000000000000000000" pitchFamily="2" charset="2"/>
              </a:rPr>
              <a:t>Example:  R</a:t>
            </a:r>
            <a:r>
              <a:rPr lang="en-US" altLang="en-US" dirty="0" smtClean="0"/>
              <a:t>eregulation of the securities and financial services industries in the 2000s.</a:t>
            </a:r>
          </a:p>
          <a:p>
            <a:pPr lvl="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AA9B6-AA7C-4F92-A64B-104453C543B2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72784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AA9B6-AA7C-4F92-A64B-104453C543B2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4564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dirty="0" smtClean="0"/>
              <a:t>Regulation in a Global Context </a:t>
            </a:r>
          </a:p>
          <a:p>
            <a:pPr marL="0" indent="0" eaLnBrk="1" hangingPunct="1"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Government established rules to protect the interests of the their citizens.</a:t>
            </a:r>
          </a:p>
          <a:p>
            <a:pPr lvl="1" eaLnBrk="1" hangingPunct="1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International regulatory agreements and cooperation. </a:t>
            </a:r>
          </a:p>
          <a:p>
            <a:pPr marL="0" indent="0" eaLnBrk="1" hangingPunct="1">
              <a:spcAft>
                <a:spcPts val="1200"/>
              </a:spcAft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Sometimes, nations negotiate agreements directly with one another.</a:t>
            </a:r>
          </a:p>
          <a:p>
            <a:pPr marL="0" indent="0" eaLnBrk="1" hangingPunct="1"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Sometimes, they do so under the auspices of the United Nations or regional alliances.</a:t>
            </a: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AA9B6-AA7C-4F92-A64B-104453C543B2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567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7</a:t>
            </a:r>
          </a:p>
        </p:txBody>
      </p:sp>
    </p:spTree>
    <p:extLst>
      <p:ext uri="{BB962C8B-B14F-4D97-AF65-F5344CB8AC3E}">
        <p14:creationId xmlns:p14="http://schemas.microsoft.com/office/powerpoint/2010/main" val="18260342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7236FB6B-EBD3-4395-B2DF-62897B79A7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9pPr>
          </a:lstStyle>
          <a:p>
            <a:pPr algn="ctr"/>
            <a:r>
              <a:rPr lang="en-GB"/>
              <a:t>Chapter 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482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DB52AB15-E51C-43D2-A418-536F5D2C4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9pPr>
          </a:lstStyle>
          <a:p>
            <a:pPr algn="ctr"/>
            <a:r>
              <a:rPr lang="en-GB"/>
              <a:t>Chapter 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1344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FBD34F78-9BE0-491E-8094-B72DB3F039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7</a:t>
            </a:r>
          </a:p>
        </p:txBody>
      </p:sp>
    </p:spTree>
    <p:extLst>
      <p:ext uri="{BB962C8B-B14F-4D97-AF65-F5344CB8AC3E}">
        <p14:creationId xmlns:p14="http://schemas.microsoft.com/office/powerpoint/2010/main" val="1862798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rt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79890"/>
            <a:ext cx="9144000" cy="6836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7</a:t>
            </a:r>
          </a:p>
        </p:txBody>
      </p:sp>
    </p:spTree>
    <p:extLst>
      <p:ext uri="{BB962C8B-B14F-4D97-AF65-F5344CB8AC3E}">
        <p14:creationId xmlns:p14="http://schemas.microsoft.com/office/powerpoint/2010/main" val="2328240183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3810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635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 sz="3400" b="1">
                <a:solidFill>
                  <a:srgbClr val="125F9A"/>
                </a:solidFill>
                <a:latin typeface="+mn-lt"/>
              </a:defRPr>
            </a:lvl1pPr>
          </a:lstStyle>
          <a:p>
            <a:pPr algn="ctr"/>
            <a:r>
              <a:rPr lang="en-GB" dirty="0"/>
              <a:t>Chapter 7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8534174" y="6550093"/>
            <a:ext cx="53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000" dirty="0">
                <a:latin typeface="Times New Roman" panose="02020603050405020304" pitchFamily="18" charset="0"/>
              </a:rPr>
              <a:t>7-</a:t>
            </a:r>
            <a:fld id="{86856E3F-3152-4347-A854-555AE6094FB8}" type="slidenum">
              <a:rPr lang="en-US" altLang="en-US" sz="1000" smtClean="0">
                <a:latin typeface="Times New Roman" panose="02020603050405020304" pitchFamily="18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altLang="en-US" sz="10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028080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3810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635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 sz="3400" b="1">
                <a:solidFill>
                  <a:srgbClr val="125F9A"/>
                </a:solidFill>
                <a:latin typeface="+mn-lt"/>
              </a:defRPr>
            </a:lvl1pPr>
          </a:lstStyle>
          <a:p>
            <a:pPr algn="ctr"/>
            <a:r>
              <a:rPr lang="en-GB" dirty="0"/>
              <a:t>Chapter 7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8534174" y="6550093"/>
            <a:ext cx="53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000" dirty="0">
                <a:latin typeface="Times New Roman" panose="02020603050405020304" pitchFamily="18" charset="0"/>
              </a:rPr>
              <a:t>7-</a:t>
            </a:r>
            <a:fld id="{86856E3F-3152-4347-A854-555AE6094FB8}" type="slidenum">
              <a:rPr lang="en-US" altLang="en-US" sz="1000" smtClean="0">
                <a:latin typeface="Times New Roman" panose="02020603050405020304" pitchFamily="18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altLang="en-US" sz="1000" dirty="0">
              <a:latin typeface="Times New Roman" panose="02020603050405020304" pitchFamily="18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743200" y="5562600"/>
            <a:ext cx="2286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791200" y="5562600"/>
            <a:ext cx="22098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2208003805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3810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635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 sz="3400" b="1">
                <a:solidFill>
                  <a:srgbClr val="125F9A"/>
                </a:solidFill>
                <a:latin typeface="+mn-lt"/>
              </a:defRPr>
            </a:lvl1pPr>
          </a:lstStyle>
          <a:p>
            <a:pPr algn="ctr"/>
            <a:r>
              <a:rPr lang="en-GB" dirty="0"/>
              <a:t>Chapter 7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8534174" y="6550093"/>
            <a:ext cx="53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000" dirty="0">
                <a:latin typeface="Times New Roman" panose="02020603050405020304" pitchFamily="18" charset="0"/>
              </a:rPr>
              <a:t>7-</a:t>
            </a:r>
            <a:fld id="{86856E3F-3152-4347-A854-555AE6094FB8}" type="slidenum">
              <a:rPr lang="en-US" altLang="en-US" sz="1000" smtClean="0">
                <a:latin typeface="Times New Roman" panose="02020603050405020304" pitchFamily="18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altLang="en-US" sz="1000" dirty="0">
              <a:latin typeface="Times New Roman" panose="02020603050405020304" pitchFamily="18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743200" y="5562600"/>
            <a:ext cx="2286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791200" y="5562600"/>
            <a:ext cx="22098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1" name="Rectangle 10" descr="Null "/>
          <p:cNvSpPr/>
          <p:nvPr userDrawn="1"/>
        </p:nvSpPr>
        <p:spPr>
          <a:xfrm>
            <a:off x="5105400" y="1828800"/>
            <a:ext cx="3733800" cy="1981200"/>
          </a:xfrm>
          <a:prstGeom prst="rect">
            <a:avLst/>
          </a:prstGeom>
          <a:ln w="28575" cmpd="sng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aphicFrame>
        <p:nvGraphicFramePr>
          <p:cNvPr id="9" name="Diagram 8" descr="This image is that of a scale. The platform of the scale is depicted by a thick horizontal line. The base of the scale is represented by a triangle. There are two rectangular boxes with content placed on this scale. &#10;The box on the left is labeled benefits. The box on the right is labeled costs. &#10;The scale tips over to the right, indicating that the costs outweigh the benefits.  &#10;" title="The Effects of Regulation"/>
          <p:cNvGraphicFramePr/>
          <p:nvPr userDrawn="1">
            <p:extLst>
              <p:ext uri="{D42A27DB-BD31-4B8C-83A1-F6EECF244321}">
                <p14:modId xmlns:p14="http://schemas.microsoft.com/office/powerpoint/2010/main" val="3916309788"/>
              </p:ext>
            </p:extLst>
          </p:nvPr>
        </p:nvGraphicFramePr>
        <p:xfrm>
          <a:off x="4544977" y="124928"/>
          <a:ext cx="4599023" cy="3637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9190886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3810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635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 sz="3400" b="1">
                <a:solidFill>
                  <a:srgbClr val="125F9A"/>
                </a:solidFill>
                <a:latin typeface="+mn-lt"/>
              </a:defRPr>
            </a:lvl1pPr>
          </a:lstStyle>
          <a:p>
            <a:pPr algn="ctr"/>
            <a:r>
              <a:rPr lang="en-GB" dirty="0"/>
              <a:t>Chapter 7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8534174" y="6550093"/>
            <a:ext cx="53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000" dirty="0">
                <a:latin typeface="Times New Roman" panose="02020603050405020304" pitchFamily="18" charset="0"/>
              </a:rPr>
              <a:t>7-</a:t>
            </a:r>
            <a:fld id="{86856E3F-3152-4347-A854-555AE6094FB8}" type="slidenum">
              <a:rPr lang="en-US" altLang="en-US" sz="1000" smtClean="0">
                <a:latin typeface="Times New Roman" panose="02020603050405020304" pitchFamily="18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altLang="en-US" sz="1000" dirty="0">
              <a:latin typeface="Times New Roman" panose="02020603050405020304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5257800" y="5638800"/>
            <a:ext cx="2362200" cy="30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600200" y="5638800"/>
            <a:ext cx="3048000" cy="533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899651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1066800" y="1524000"/>
            <a:ext cx="7086600" cy="4572000"/>
          </a:xfrm>
          <a:prstGeom prst="rect">
            <a:avLst/>
          </a:prstGeom>
          <a:ln w="28575"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5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7</a:t>
            </a:r>
          </a:p>
        </p:txBody>
      </p:sp>
    </p:spTree>
    <p:extLst>
      <p:ext uri="{BB962C8B-B14F-4D97-AF65-F5344CB8AC3E}">
        <p14:creationId xmlns:p14="http://schemas.microsoft.com/office/powerpoint/2010/main" val="2100299695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858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624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7</a:t>
            </a:r>
          </a:p>
        </p:txBody>
      </p:sp>
    </p:spTree>
    <p:extLst>
      <p:ext uri="{BB962C8B-B14F-4D97-AF65-F5344CB8AC3E}">
        <p14:creationId xmlns:p14="http://schemas.microsoft.com/office/powerpoint/2010/main" val="2482777971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52959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39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7</a:t>
            </a:r>
          </a:p>
        </p:txBody>
      </p:sp>
    </p:spTree>
    <p:extLst>
      <p:ext uri="{BB962C8B-B14F-4D97-AF65-F5344CB8AC3E}">
        <p14:creationId xmlns:p14="http://schemas.microsoft.com/office/powerpoint/2010/main" val="1205732876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chemeClr val="bg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1027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charset="0"/>
              </a:rPr>
              <a:t>Copyright 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0" r:id="rId1"/>
    <p:sldLayoutId id="2147484621" r:id="rId2"/>
    <p:sldLayoutId id="2147484622" r:id="rId3"/>
    <p:sldLayoutId id="2147484630" r:id="rId4"/>
    <p:sldLayoutId id="2147484631" r:id="rId5"/>
    <p:sldLayoutId id="2147484629" r:id="rId6"/>
    <p:sldLayoutId id="2147484623" r:id="rId7"/>
    <p:sldLayoutId id="2147484624" r:id="rId8"/>
    <p:sldLayoutId id="2147484625" r:id="rId9"/>
    <p:sldLayoutId id="2147484626" r:id="rId10"/>
    <p:sldLayoutId id="2147484627" r:id="rId11"/>
    <p:sldLayoutId id="2147484628" r:id="rId12"/>
  </p:sldLayoutIdLst>
  <p:hf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00200"/>
            <a:ext cx="9144000" cy="7620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en-US" alt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Chapter 7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61736" y="2366736"/>
            <a:ext cx="8229600" cy="7556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US" altLang="en-US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ＭＳ Ｐゴシック" charset="-128"/>
              </a:rPr>
              <a:t>Business-Government Relations</a:t>
            </a:r>
            <a:r>
              <a:rPr lang="en-GB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0" y="6491514"/>
            <a:ext cx="9144000" cy="366486"/>
          </a:xfrm>
        </p:spPr>
        <p:txBody>
          <a:bodyPr/>
          <a:lstStyle/>
          <a:p>
            <a:r>
              <a:rPr lang="en-US" altLang="en-US" sz="900" dirty="0">
                <a:solidFill>
                  <a:srgbClr val="125F9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©20XX McGraw-Hill Education. All rights reserved. Authorized only for instructor use in the classroom. No reproduction or further distribution permitted without the prior written consent of McGraw-Hill Education.</a:t>
            </a:r>
            <a:endParaRPr lang="en-US" altLang="en-US" sz="900" i="1" dirty="0">
              <a:solidFill>
                <a:srgbClr val="125F9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186611"/>
            <a:ext cx="2362200" cy="313798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609600" y="495300"/>
            <a:ext cx="8229600" cy="609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/>
              <a:t>Regulation in a Global Context 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38200" y="1447800"/>
            <a:ext cx="5181600" cy="464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Government established rules to protect the interests of the their citizens.</a:t>
            </a:r>
          </a:p>
          <a:p>
            <a:pPr lvl="1" eaLnBrk="1" hangingPunct="1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International regulatory agreements and </a:t>
            </a:r>
            <a:r>
              <a:rPr lang="en-US" altLang="en-US" dirty="0" smtClean="0"/>
              <a:t>cooperation. </a:t>
            </a:r>
            <a:endParaRPr lang="en-US" altLang="en-US" dirty="0"/>
          </a:p>
          <a:p>
            <a:pPr marL="0" indent="0" eaLnBrk="1" hangingPunct="1">
              <a:spcAft>
                <a:spcPts val="1200"/>
              </a:spcAft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Sometimes, nations negotiate agreements directly with one another.</a:t>
            </a:r>
          </a:p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Sometimes, they do so under the auspices of the United Nations or regional alliances.</a:t>
            </a:r>
          </a:p>
        </p:txBody>
      </p:sp>
      <p:pic>
        <p:nvPicPr>
          <p:cNvPr id="3174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00" y="2079625"/>
            <a:ext cx="2882900" cy="28511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00200"/>
            <a:ext cx="9144000" cy="7620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en-US" alt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Chapter 7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61736" y="2366736"/>
            <a:ext cx="8229600" cy="7556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US" altLang="en-US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ＭＳ Ｐゴシック" charset="-128"/>
              </a:rPr>
              <a:t>Business-Government Relations</a:t>
            </a:r>
            <a:r>
              <a:rPr lang="en-GB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0" y="6491514"/>
            <a:ext cx="9144000" cy="366486"/>
          </a:xfrm>
        </p:spPr>
        <p:txBody>
          <a:bodyPr/>
          <a:lstStyle/>
          <a:p>
            <a:r>
              <a:rPr lang="en-US" altLang="en-US" sz="900" dirty="0">
                <a:solidFill>
                  <a:srgbClr val="125F9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©20XX McGraw-Hill Education. All rights reserved. Authorized only for instructor use in the classroom. No reproduction or further distribution permitted without the prior written consent of McGraw-Hill Education.</a:t>
            </a:r>
            <a:endParaRPr lang="en-US" altLang="en-US" sz="900" i="1" dirty="0">
              <a:solidFill>
                <a:srgbClr val="125F9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186611"/>
            <a:ext cx="2362200" cy="313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368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33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sz="3400" b="1" dirty="0">
                <a:solidFill>
                  <a:srgbClr val="125F9A"/>
                </a:solidFill>
                <a:latin typeface="+mn-lt"/>
                <a:ea typeface="MS PGothic" charset="-128"/>
              </a:rPr>
              <a:t>How Business and Government Relate </a:t>
            </a:r>
          </a:p>
        </p:txBody>
      </p:sp>
      <p:sp>
        <p:nvSpPr>
          <p:cNvPr id="16390" name="Rectangle 3"/>
          <p:cNvSpPr txBox="1">
            <a:spLocks noGrp="1" noChangeArrowheads="1"/>
          </p:cNvSpPr>
          <p:nvPr>
            <p:ph type="body" sz="quarter" idx="10"/>
          </p:nvPr>
        </p:nvSpPr>
        <p:spPr bwMode="auto">
          <a:xfrm>
            <a:off x="685800" y="1624013"/>
            <a:ext cx="6224587" cy="381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Seeking a collaborative </a:t>
            </a: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partnership</a:t>
            </a:r>
          </a:p>
          <a:p>
            <a:pPr marL="0" indent="0" eaLnBrk="1" hangingPunct="1">
              <a:spcBef>
                <a:spcPct val="0"/>
              </a:spcBef>
              <a:buNone/>
            </a:pPr>
            <a:endParaRPr lang="en-US" altLang="en-US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Working in opposition to government</a:t>
            </a:r>
          </a:p>
          <a:p>
            <a:pPr marL="0" indent="0" eaLnBrk="1" hangingPunct="1">
              <a:spcBef>
                <a:spcPct val="0"/>
              </a:spcBef>
              <a:buNone/>
            </a:pPr>
            <a:endParaRPr lang="en-US" altLang="en-US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Legitimacy issues</a:t>
            </a:r>
          </a:p>
          <a:p>
            <a:pPr marL="0" indent="0" eaLnBrk="1" hangingPunct="1">
              <a:spcBef>
                <a:spcPct val="0"/>
              </a:spcBef>
              <a:buNone/>
            </a:pPr>
            <a:endParaRPr lang="en-US" altLang="en-US" b="1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Public policy</a:t>
            </a:r>
            <a:endParaRPr lang="en-US" altLang="en-US" b="1" dirty="0"/>
          </a:p>
        </p:txBody>
      </p:sp>
      <p:pic>
        <p:nvPicPr>
          <p:cNvPr id="1638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788" y="1981200"/>
            <a:ext cx="1984375" cy="29686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09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sz="3400" b="1" dirty="0">
                <a:solidFill>
                  <a:srgbClr val="125F9A"/>
                </a:solidFill>
                <a:latin typeface="+mn-lt"/>
                <a:ea typeface="MS PGothic" charset="-128"/>
              </a:rPr>
              <a:t>Elements of Public Policy </a:t>
            </a:r>
          </a:p>
        </p:txBody>
      </p:sp>
      <p:sp>
        <p:nvSpPr>
          <p:cNvPr id="17413" name="Rectangle 3"/>
          <p:cNvSpPr txBox="1">
            <a:spLocks noGrp="1" noChangeArrowheads="1"/>
          </p:cNvSpPr>
          <p:nvPr>
            <p:ph type="body" sz="quarter" idx="10"/>
          </p:nvPr>
        </p:nvSpPr>
        <p:spPr bwMode="auto">
          <a:xfrm>
            <a:off x="838200" y="1219200"/>
            <a:ext cx="7696200" cy="38862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endParaRPr lang="en-US" altLang="en-US" b="1" dirty="0" smtClean="0">
              <a:ea typeface="MS PGothic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altLang="en-US" b="1" dirty="0" smtClean="0">
                <a:ea typeface="MS PGothic" charset="-128"/>
              </a:rPr>
              <a:t>1. Public </a:t>
            </a:r>
            <a:r>
              <a:rPr lang="en-US" altLang="en-US" b="1" dirty="0">
                <a:ea typeface="MS PGothic" charset="-128"/>
              </a:rPr>
              <a:t>policy </a:t>
            </a:r>
            <a:r>
              <a:rPr lang="en-US" altLang="en-US" b="1" dirty="0" smtClean="0">
                <a:ea typeface="MS PGothic" charset="-128"/>
              </a:rPr>
              <a:t>inputs</a:t>
            </a:r>
            <a:endParaRPr lang="en-US" altLang="en-US" dirty="0">
              <a:ea typeface="MS PGothic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endParaRPr lang="en-US" altLang="en-US" b="1" dirty="0" smtClean="0">
              <a:ea typeface="MS PGothic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altLang="en-US" b="1" dirty="0" smtClean="0">
                <a:ea typeface="MS PGothic" charset="-128"/>
              </a:rPr>
              <a:t>	2. Public </a:t>
            </a:r>
            <a:r>
              <a:rPr lang="en-US" altLang="en-US" b="1" dirty="0">
                <a:ea typeface="MS PGothic" charset="-128"/>
              </a:rPr>
              <a:t>policy </a:t>
            </a:r>
            <a:r>
              <a:rPr lang="en-US" altLang="en-US" b="1" dirty="0" smtClean="0">
                <a:ea typeface="MS PGothic" charset="-128"/>
              </a:rPr>
              <a:t>goals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endParaRPr lang="en-US" altLang="en-US" b="1" dirty="0" smtClean="0">
              <a:ea typeface="MS PGothic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altLang="en-US" b="1" dirty="0" smtClean="0">
                <a:ea typeface="MS PGothic" charset="-128"/>
              </a:rPr>
              <a:t>		3. Public </a:t>
            </a:r>
            <a:r>
              <a:rPr lang="en-US" altLang="en-US" b="1" dirty="0">
                <a:ea typeface="MS PGothic" charset="-128"/>
              </a:rPr>
              <a:t>policy </a:t>
            </a:r>
            <a:r>
              <a:rPr lang="en-US" altLang="en-US" b="1" dirty="0" smtClean="0">
                <a:ea typeface="MS PGothic" charset="-128"/>
              </a:rPr>
              <a:t>tools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endParaRPr lang="en-US" altLang="en-US" b="1" dirty="0" smtClean="0">
              <a:ea typeface="MS PGothic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altLang="en-US" b="1" dirty="0" smtClean="0">
                <a:ea typeface="MS PGothic" charset="-128"/>
              </a:rPr>
              <a:t>			4. Public </a:t>
            </a:r>
            <a:r>
              <a:rPr lang="en-US" altLang="en-US" b="1" dirty="0">
                <a:ea typeface="MS PGothic" charset="-128"/>
              </a:rPr>
              <a:t>policy </a:t>
            </a:r>
            <a:r>
              <a:rPr lang="en-US" altLang="en-US" b="1" dirty="0" smtClean="0">
                <a:ea typeface="MS PGothic" charset="-128"/>
              </a:rPr>
              <a:t>effects</a:t>
            </a:r>
            <a:endParaRPr lang="en-US" altLang="en-US" dirty="0">
              <a:ea typeface="MS PGothic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75" y="4648200"/>
            <a:ext cx="2524125" cy="1809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33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sz="3400" b="1" dirty="0">
                <a:solidFill>
                  <a:srgbClr val="125F9A"/>
                </a:solidFill>
                <a:latin typeface="+mn-lt"/>
                <a:ea typeface="MS PGothic" charset="-128"/>
              </a:rPr>
              <a:t>Types of Public </a:t>
            </a:r>
            <a:r>
              <a:rPr lang="en-US" altLang="en-US" sz="3400" b="1" dirty="0" smtClean="0">
                <a:solidFill>
                  <a:srgbClr val="125F9A"/>
                </a:solidFill>
                <a:latin typeface="+mn-lt"/>
                <a:ea typeface="MS PGothic" charset="-128"/>
              </a:rPr>
              <a:t>Policy: Economic</a:t>
            </a:r>
            <a:r>
              <a:rPr lang="en-US" altLang="en-US" sz="800" b="1" dirty="0" smtClean="0">
                <a:solidFill>
                  <a:srgbClr val="125F9A"/>
                </a:solidFill>
                <a:latin typeface="+mn-lt"/>
                <a:ea typeface="MS PGothic" charset="-128"/>
              </a:rPr>
              <a:t>1</a:t>
            </a:r>
            <a:r>
              <a:rPr lang="en-US" altLang="en-US" sz="3400" b="1" dirty="0" smtClean="0">
                <a:solidFill>
                  <a:srgbClr val="125F9A"/>
                </a:solidFill>
                <a:latin typeface="+mn-lt"/>
                <a:ea typeface="MS PGothic" charset="-128"/>
              </a:rPr>
              <a:t> </a:t>
            </a:r>
            <a:endParaRPr lang="en-US" altLang="en-US" sz="3400" b="1" dirty="0">
              <a:solidFill>
                <a:srgbClr val="125F9A"/>
              </a:solidFill>
              <a:latin typeface="+mn-lt"/>
              <a:ea typeface="MS PGothic" charset="-128"/>
            </a:endParaRPr>
          </a:p>
        </p:txBody>
      </p:sp>
      <p:sp>
        <p:nvSpPr>
          <p:cNvPr id="19461" name="Rectangle 3"/>
          <p:cNvSpPr txBox="1">
            <a:spLocks noGrp="1" noChangeArrowheads="1"/>
          </p:cNvSpPr>
          <p:nvPr>
            <p:ph type="body" sz="quarter" idx="10"/>
          </p:nvPr>
        </p:nvSpPr>
        <p:spPr bwMode="auto">
          <a:xfrm>
            <a:off x="457200" y="2057400"/>
            <a:ext cx="4953000" cy="31242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altLang="en-US" b="1" dirty="0">
                <a:ea typeface="MS PGothic" charset="-128"/>
              </a:rPr>
              <a:t>Economic policies</a:t>
            </a:r>
          </a:p>
          <a:p>
            <a:pPr marL="457200"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000" b="1" dirty="0">
                <a:ea typeface="MS PGothic" charset="-128"/>
              </a:rPr>
              <a:t>Fiscal </a:t>
            </a:r>
            <a:r>
              <a:rPr lang="en-US" altLang="en-US" sz="2000" b="1" dirty="0" smtClean="0">
                <a:ea typeface="MS PGothic" charset="-128"/>
              </a:rPr>
              <a:t>policy</a:t>
            </a:r>
          </a:p>
          <a:p>
            <a:pPr marL="457200"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000" b="1" dirty="0" smtClean="0">
                <a:ea typeface="MS PGothic" charset="-128"/>
              </a:rPr>
              <a:t>Monetary policy</a:t>
            </a:r>
          </a:p>
          <a:p>
            <a:pPr marL="457200"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en-US" altLang="en-US" sz="2000" b="1" dirty="0">
              <a:ea typeface="MS PGothic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altLang="en-US" b="1" dirty="0">
                <a:ea typeface="MS PGothic" charset="-128"/>
              </a:rPr>
              <a:t>Other types of economic </a:t>
            </a:r>
            <a:r>
              <a:rPr lang="en-US" altLang="en-US" b="1" dirty="0" smtClean="0">
                <a:ea typeface="MS PGothic" charset="-128"/>
              </a:rPr>
              <a:t>policies</a:t>
            </a: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US" altLang="en-US" b="1" dirty="0" smtClean="0">
              <a:ea typeface="MS PGothic" charset="-128"/>
            </a:endParaRPr>
          </a:p>
          <a:p>
            <a:pPr marL="0" indent="0" eaLnBrk="1" hangingPunct="1">
              <a:buNone/>
            </a:pPr>
            <a:r>
              <a:rPr lang="en-US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Social assistance policies</a:t>
            </a:r>
          </a:p>
          <a:p>
            <a:pPr marL="457200"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en-US" altLang="en-US" sz="2000" b="1" dirty="0" smtClean="0">
              <a:ea typeface="MS PGothic" charset="-128"/>
            </a:endParaRPr>
          </a:p>
          <a:p>
            <a:pPr marL="457200"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en-US" altLang="en-US" sz="2000" b="1" dirty="0">
              <a:ea typeface="MS PGothic" charset="-128"/>
            </a:endParaRPr>
          </a:p>
          <a:p>
            <a:pPr marL="457200"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en-US" altLang="en-US" sz="2000" dirty="0">
              <a:ea typeface="MS PGothic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209800"/>
            <a:ext cx="3344562" cy="2266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495300"/>
            <a:ext cx="8229600" cy="609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sz="3400" b="1" dirty="0">
                <a:solidFill>
                  <a:srgbClr val="125F9A"/>
                </a:solidFill>
                <a:latin typeface="+mn-lt"/>
                <a:ea typeface="MS PGothic" charset="-128"/>
              </a:rPr>
              <a:t>Government Regulation of </a:t>
            </a:r>
            <a:r>
              <a:rPr lang="en-US" altLang="en-US" sz="3400" b="1" dirty="0" smtClean="0">
                <a:solidFill>
                  <a:srgbClr val="125F9A"/>
                </a:solidFill>
                <a:latin typeface="+mn-lt"/>
                <a:ea typeface="MS PGothic" charset="-128"/>
              </a:rPr>
              <a:t>Business</a:t>
            </a:r>
            <a:r>
              <a:rPr lang="en-US" altLang="en-US" sz="800" b="1" dirty="0" smtClean="0">
                <a:solidFill>
                  <a:srgbClr val="125F9A"/>
                </a:solidFill>
                <a:latin typeface="+mn-lt"/>
                <a:ea typeface="MS PGothic" charset="-128"/>
              </a:rPr>
              <a:t>1</a:t>
            </a:r>
            <a:r>
              <a:rPr lang="en-US" altLang="en-US" sz="3400" b="1" dirty="0" smtClean="0">
                <a:solidFill>
                  <a:srgbClr val="125F9A"/>
                </a:solidFill>
                <a:latin typeface="+mn-lt"/>
                <a:ea typeface="MS PGothic" charset="-128"/>
              </a:rPr>
              <a:t> </a:t>
            </a:r>
            <a:endParaRPr lang="en-US" altLang="en-US" sz="3400" b="1" dirty="0">
              <a:solidFill>
                <a:srgbClr val="125F9A"/>
              </a:solidFill>
              <a:latin typeface="+mn-lt"/>
              <a:ea typeface="MS PGothic" charset="-128"/>
            </a:endParaRP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685800" y="2133600"/>
            <a:ext cx="5334000" cy="304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Aft>
                <a:spcPts val="1200"/>
              </a:spcAft>
              <a:buNone/>
            </a:pPr>
            <a:r>
              <a:rPr lang="en-US" altLang="en-US" i="1" dirty="0" smtClean="0"/>
              <a:t>What is Regulation</a:t>
            </a: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Reasons 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for regulation</a:t>
            </a:r>
          </a:p>
          <a:p>
            <a:pPr lvl="1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b="1" dirty="0"/>
              <a:t>Market </a:t>
            </a:r>
            <a:r>
              <a:rPr lang="en-US" altLang="en-US" b="1" dirty="0" smtClean="0"/>
              <a:t>failure</a:t>
            </a:r>
          </a:p>
          <a:p>
            <a:pPr lvl="1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b="1" dirty="0" smtClean="0"/>
              <a:t>Negative externalities</a:t>
            </a:r>
          </a:p>
          <a:p>
            <a:pPr lvl="1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b="1" dirty="0" smtClean="0"/>
              <a:t>Natural monopolies</a:t>
            </a:r>
            <a:r>
              <a:rPr lang="en-US" altLang="en-US" dirty="0" smtClean="0"/>
              <a:t> </a:t>
            </a:r>
            <a:endParaRPr lang="en-US" altLang="en-US" sz="2000" dirty="0"/>
          </a:p>
          <a:p>
            <a:pPr lvl="1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b="1" dirty="0"/>
              <a:t>Ethical </a:t>
            </a:r>
            <a:r>
              <a:rPr lang="en-US" altLang="en-US" b="1" dirty="0" smtClean="0"/>
              <a:t>arguments</a:t>
            </a:r>
            <a:endParaRPr lang="en-US" altLang="en-U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837" y="3810000"/>
            <a:ext cx="3048000" cy="26551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459014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>
                <a:ea typeface="MS PGothic" charset="-128"/>
              </a:rPr>
              <a:t>Types of </a:t>
            </a:r>
            <a:r>
              <a:rPr lang="en-US" altLang="en-US" dirty="0" smtClean="0">
                <a:ea typeface="MS PGothic" charset="-128"/>
              </a:rPr>
              <a:t>Regulations: </a:t>
            </a:r>
            <a:endParaRPr lang="en-US" altLang="en-US" dirty="0">
              <a:ea typeface="MS PGothic" charset="-128"/>
            </a:endParaRP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38200" y="1828800"/>
            <a:ext cx="5370513" cy="381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en-US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Economic </a:t>
            </a: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regulations</a:t>
            </a:r>
            <a:endParaRPr lang="en-US" altLang="en-US" b="1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endParaRPr lang="en-US" altLang="en-US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b="1" dirty="0">
                <a:ea typeface="MS PGothic" charset="-128"/>
              </a:rPr>
              <a:t>Antitrust: </a:t>
            </a:r>
            <a:r>
              <a:rPr lang="en-US" altLang="en-US" b="1" dirty="0" smtClean="0">
                <a:ea typeface="MS PGothic" charset="-128"/>
              </a:rPr>
              <a:t>A </a:t>
            </a:r>
            <a:r>
              <a:rPr lang="en-US" altLang="en-US" b="1" dirty="0">
                <a:ea typeface="MS PGothic" charset="-128"/>
              </a:rPr>
              <a:t>Special Kind of Economic Regulation </a:t>
            </a:r>
            <a:endParaRPr lang="en-US" altLang="en-US" b="1" dirty="0" smtClean="0">
              <a:ea typeface="MS PGothic" charset="-128"/>
            </a:endParaRPr>
          </a:p>
          <a:p>
            <a:pPr marL="0" indent="0" eaLnBrk="1" hangingPunct="1">
              <a:buNone/>
            </a:pPr>
            <a:endParaRPr lang="en-US" altLang="en-US" b="1" dirty="0">
              <a:latin typeface="Calibri" panose="020F0502020204030204" pitchFamily="34" charset="0"/>
              <a:ea typeface="MS PGothic" charset="-128"/>
            </a:endParaRP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Social regulations</a:t>
            </a:r>
            <a:endParaRPr lang="en-US" altLang="en-US" b="1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2355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413" y="2133600"/>
            <a:ext cx="2516187" cy="33147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0" y="529772"/>
            <a:ext cx="9144000" cy="5461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>
                <a:ea typeface="MS PGothic" charset="-128"/>
              </a:rPr>
              <a:t>Types of Regulation &amp; Regulatory Agencies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7215444" y="1066800"/>
            <a:ext cx="1611978" cy="304800"/>
          </a:xfrm>
        </p:spPr>
        <p:txBody>
          <a:bodyPr/>
          <a:lstStyle/>
          <a:p>
            <a:r>
              <a:rPr lang="en-US" altLang="en-US" dirty="0"/>
              <a:t>Figure 7.1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924050" y="1143000"/>
            <a:ext cx="4953000" cy="228600"/>
          </a:xfrm>
        </p:spPr>
        <p:txBody>
          <a:bodyPr/>
          <a:lstStyle/>
          <a:p>
            <a:r>
              <a:rPr lang="en-GB" dirty="0"/>
              <a:t>Copyright © McGraw-Hill Education, Permission required for reproduction or display. </a:t>
            </a:r>
          </a:p>
        </p:txBody>
      </p:sp>
      <p:pic>
        <p:nvPicPr>
          <p:cNvPr id="2" name="Picture 1" descr="This illustration depicts various types of U.S. regulations and their related regulatory agencies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371601"/>
            <a:ext cx="7772400" cy="4876800"/>
          </a:xfrm>
          <a:prstGeom prst="rect">
            <a:avLst/>
          </a:prstGeom>
        </p:spPr>
      </p:pic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13154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459014"/>
            <a:ext cx="8229600" cy="5461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>
                <a:ea typeface="MS PGothic" charset="-128"/>
              </a:rPr>
              <a:t>The Effects of Regulation</a:t>
            </a:r>
            <a:r>
              <a:rPr lang="en-US" altLang="en-US" sz="800" dirty="0">
                <a:ea typeface="MS PGothic" charset="-128"/>
              </a:rPr>
              <a:t>1</a:t>
            </a:r>
            <a:endParaRPr lang="en-US" altLang="en-US" dirty="0">
              <a:ea typeface="MS PGothic" charset="-128"/>
            </a:endParaRP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685800" y="1905000"/>
            <a:ext cx="5638800" cy="3352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Government hopes that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the benefits 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arising from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regulation 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outweigh the 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costs. </a:t>
            </a:r>
          </a:p>
          <a:p>
            <a:pPr marL="0" indent="0" eaLnBrk="1" hangingPunct="1"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The 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Costs and Benefits of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Regulation</a:t>
            </a:r>
          </a:p>
          <a:p>
            <a:pPr marL="0" indent="0" eaLnBrk="1" hangingPunct="1"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Continuous Regulatory Reform</a:t>
            </a:r>
          </a:p>
          <a:p>
            <a:pPr marL="0" indent="0" eaLnBrk="1" hangingPunct="1"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959876"/>
            <a:ext cx="1828800" cy="1440923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219200"/>
            <a:ext cx="1090613" cy="178197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60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457200" y="475344"/>
            <a:ext cx="8229600" cy="533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/>
              <a:t>Spending on U.S. Regulatory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7120164" y="1094922"/>
            <a:ext cx="1524000" cy="304800"/>
          </a:xfrm>
        </p:spPr>
        <p:txBody>
          <a:bodyPr/>
          <a:lstStyle/>
          <a:p>
            <a:r>
              <a:rPr lang="en-US" altLang="en-US" dirty="0">
                <a:solidFill>
                  <a:srgbClr val="000000"/>
                </a:solidFill>
              </a:rPr>
              <a:t>Figure 7.2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1995714" y="1143000"/>
            <a:ext cx="5257800" cy="228600"/>
          </a:xfrm>
        </p:spPr>
        <p:txBody>
          <a:bodyPr/>
          <a:lstStyle/>
          <a:p>
            <a:r>
              <a:rPr lang="en-GB" dirty="0"/>
              <a:t>Copyright © McGraw-Hill Education, Permission required for reproduction or display. </a:t>
            </a:r>
          </a:p>
        </p:txBody>
      </p:sp>
      <p:pic>
        <p:nvPicPr>
          <p:cNvPr id="2" name="Picture 1" descr="This graph highlights the amount of money spent on U.S. regulatory activities from 1960 to 2018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447800"/>
            <a:ext cx="7772399" cy="4800600"/>
          </a:xfrm>
          <a:prstGeom prst="rect">
            <a:avLst/>
          </a:prstGeom>
        </p:spPr>
      </p:pic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Business and Society Template final sample">
  <a:themeElements>
    <a:clrScheme name="B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E4E5A"/>
      </a:accent1>
      <a:accent2>
        <a:srgbClr val="40B4E5"/>
      </a:accent2>
      <a:accent3>
        <a:srgbClr val="125F9A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usiness and Society Template final sample" id="{D2099020-F500-374D-A0DF-66B7CD087008}" vid="{347D7548-E6AA-8148-A865-2DA801426D12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and Society Template final sample</Template>
  <TotalTime>813</TotalTime>
  <Words>978</Words>
  <Application>Microsoft Office PowerPoint</Application>
  <PresentationFormat>On-screen Show (4:3)</PresentationFormat>
  <Paragraphs>151</Paragraphs>
  <Slides>11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Business and Society Template final sample</vt:lpstr>
      <vt:lpstr>Business-Government Relations </vt:lpstr>
      <vt:lpstr>How Business and Government Relate </vt:lpstr>
      <vt:lpstr>Elements of Public Policy </vt:lpstr>
      <vt:lpstr>Types of Public Policy: Economic1 </vt:lpstr>
      <vt:lpstr>Government Regulation of Business1 </vt:lpstr>
      <vt:lpstr>Types of Regulations: </vt:lpstr>
      <vt:lpstr>Types of Regulation &amp; Regulatory Agencies </vt:lpstr>
      <vt:lpstr>The Effects of Regulation1</vt:lpstr>
      <vt:lpstr>Spending on U.S. Regulatory Activities</vt:lpstr>
      <vt:lpstr>Regulation in a Global Context </vt:lpstr>
      <vt:lpstr>Business-Government Relations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7 Business-Government Relations</dc:title>
  <dc:creator>Arnaud, Anke U.</dc:creator>
  <cp:lastModifiedBy>Bill Todorovic</cp:lastModifiedBy>
  <cp:revision>131</cp:revision>
  <cp:lastPrinted>1601-01-01T00:00:00Z</cp:lastPrinted>
  <dcterms:created xsi:type="dcterms:W3CDTF">2016-01-15T13:30:51Z</dcterms:created>
  <dcterms:modified xsi:type="dcterms:W3CDTF">2020-04-22T16:45:05Z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TC010690261033</vt:lpwstr>
  </property>
</Properties>
</file>